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4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Lato" panose="020F0502020204030203" pitchFamily="34" charset="77"/>
      <p:regular r:id="rId24"/>
      <p:bold r:id="rId25"/>
      <p:italic r:id="rId26"/>
      <p:boldItalic r:id="rId27"/>
    </p:embeddedFont>
    <p:embeddedFont>
      <p:font typeface="Raleway" pitchFamily="2" charset="77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05"/>
  </p:normalViewPr>
  <p:slideViewPr>
    <p:cSldViewPr snapToGrid="0">
      <p:cViewPr>
        <p:scale>
          <a:sx n="115" d="100"/>
          <a:sy n="115" d="100"/>
        </p:scale>
        <p:origin x="1560" y="6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40caed3f0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40caed3f0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40caed3f0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40caed3f0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40caed3f0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40caed3f0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0caed3f04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0caed3f04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40caed3f04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40caed3f04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40caed3f04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40caed3f04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40caed3f04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40caed3f04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40caed3f04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40caed3f04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40caed3f04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40caed3f04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40caed3f0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40caed3f0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40caed3f04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40caed3f04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88252dc4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88252dc4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88252dc4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88252dc4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f88252dc4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f88252dc4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40caed3f0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40caed3f0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40caed3f0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40caed3f0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40caed3f0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40caed3f04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4890900" cy="22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OTIF Analysis</a:t>
            </a:r>
            <a:endParaRPr sz="4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000000"/>
                </a:solidFill>
              </a:rPr>
              <a:t>Presented By: Sahneet Kaur</a:t>
            </a:r>
            <a:endParaRPr sz="19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729575" y="2702900"/>
            <a:ext cx="4890900" cy="7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/>
              <a:t>EDA and Dashboards</a:t>
            </a:r>
            <a:endParaRPr sz="30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 txBox="1">
            <a:spLocks noGrp="1"/>
          </p:cNvSpPr>
          <p:nvPr>
            <p:ph type="title"/>
          </p:nvPr>
        </p:nvSpPr>
        <p:spPr>
          <a:xfrm>
            <a:off x="730725" y="421975"/>
            <a:ext cx="43329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Delivery Status Over Time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42" name="Google Shape;242;p27"/>
          <p:cNvSpPr txBox="1">
            <a:spLocks noGrp="1"/>
          </p:cNvSpPr>
          <p:nvPr>
            <p:ph type="body" idx="1"/>
          </p:nvPr>
        </p:nvSpPr>
        <p:spPr>
          <a:xfrm>
            <a:off x="171075" y="1117675"/>
            <a:ext cx="3997200" cy="34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Lorem ipsum dolor sit amet, consectetur adipiscing elit, sed do eiusmod tempor incididunt labore dolore magna aliqua. Lorem ipsum dolor sit amet, consectetur adipiscing elit.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Consectetur adipiscing elit, sed do eiusmod tempor incididunt ut labore et dolore magna aliqua. Lorem ipsum dolor sit amet, consectetur adipiscing elit tempor incididunt ut labore et dolore magna aliqua.</a:t>
            </a:r>
            <a:endParaRPr sz="1100"/>
          </a:p>
        </p:txBody>
      </p:sp>
      <p:pic>
        <p:nvPicPr>
          <p:cNvPr id="243" name="Google Shape;243;p27" descr="shutterstock_199014602.jpg"/>
          <p:cNvPicPr preferRelativeResize="0"/>
          <p:nvPr/>
        </p:nvPicPr>
        <p:blipFill rotWithShape="1">
          <a:blip r:embed="rId3">
            <a:alphaModFix/>
          </a:blip>
          <a:srcRect l="27866" t="2590" r="791" b="14900"/>
          <a:stretch/>
        </p:blipFill>
        <p:spPr>
          <a:xfrm>
            <a:off x="4572000" y="1184600"/>
            <a:ext cx="4571997" cy="32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>
            <a:spLocks noGrp="1"/>
          </p:cNvSpPr>
          <p:nvPr>
            <p:ph type="title"/>
          </p:nvPr>
        </p:nvSpPr>
        <p:spPr>
          <a:xfrm>
            <a:off x="730725" y="593050"/>
            <a:ext cx="70017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 Customers by OTIF Success rate(Bar Chart)</a:t>
            </a:r>
            <a:endParaRPr sz="2400" b="0"/>
          </a:p>
        </p:txBody>
      </p:sp>
      <p:sp>
        <p:nvSpPr>
          <p:cNvPr id="250" name="Google Shape;250;p28"/>
          <p:cNvSpPr txBox="1">
            <a:spLocks noGrp="1"/>
          </p:cNvSpPr>
          <p:nvPr>
            <p:ph type="body" idx="1"/>
          </p:nvPr>
        </p:nvSpPr>
        <p:spPr>
          <a:xfrm>
            <a:off x="0" y="1049225"/>
            <a:ext cx="8701800" cy="40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bar chart provides a clear view of the top-performing customers based on their OTIF success rate.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Some customers have achieved a near-perfect OTIF success rate, indicating that their orders are consistently delivered on time.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variations in the OTIF success rates among the top customers, suggesting that while some receive their orders on time, others might face occasional delays.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Understanding the OTIF success rate for top customers can help the logistics and supply chain company prioritize and improve their delivery processes for these valuable clients.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 txBox="1">
            <a:spLocks noGrp="1"/>
          </p:cNvSpPr>
          <p:nvPr>
            <p:ph type="title"/>
          </p:nvPr>
        </p:nvSpPr>
        <p:spPr>
          <a:xfrm>
            <a:off x="730725" y="421975"/>
            <a:ext cx="43329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Delivery Status Over Time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56" name="Google Shape;256;p29"/>
          <p:cNvSpPr txBox="1">
            <a:spLocks noGrp="1"/>
          </p:cNvSpPr>
          <p:nvPr>
            <p:ph type="body" idx="1"/>
          </p:nvPr>
        </p:nvSpPr>
        <p:spPr>
          <a:xfrm>
            <a:off x="171075" y="1117675"/>
            <a:ext cx="3997200" cy="34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Lorem ipsum dolor sit amet, consectetur adipiscing elit, sed do eiusmod tempor incididunt labore dolore magna aliqua. Lorem ipsum dolor sit amet, consectetur adipiscing elit.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Consectetur adipiscing elit, sed do eiusmod tempor incididunt ut labore et dolore magna aliqua. Lorem ipsum dolor sit amet, consectetur adipiscing elit tempor incididunt ut labore et dolore magna aliqua.</a:t>
            </a:r>
            <a:endParaRPr sz="1100"/>
          </a:p>
        </p:txBody>
      </p:sp>
      <p:pic>
        <p:nvPicPr>
          <p:cNvPr id="257" name="Google Shape;257;p29" descr="shutterstock_199014602.jpg"/>
          <p:cNvPicPr preferRelativeResize="0"/>
          <p:nvPr/>
        </p:nvPicPr>
        <p:blipFill rotWithShape="1">
          <a:blip r:embed="rId3">
            <a:alphaModFix/>
          </a:blip>
          <a:srcRect l="27866" t="2590" r="791" b="14900"/>
          <a:stretch/>
        </p:blipFill>
        <p:spPr>
          <a:xfrm>
            <a:off x="4572000" y="1184600"/>
            <a:ext cx="4571997" cy="32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>
            <a:spLocks noGrp="1"/>
          </p:cNvSpPr>
          <p:nvPr>
            <p:ph type="title"/>
          </p:nvPr>
        </p:nvSpPr>
        <p:spPr>
          <a:xfrm>
            <a:off x="730725" y="593050"/>
            <a:ext cx="70017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 Cities by OTIF Success rate(Bar Chart)</a:t>
            </a:r>
            <a:endParaRPr sz="2400" b="0"/>
          </a:p>
        </p:txBody>
      </p:sp>
      <p:sp>
        <p:nvSpPr>
          <p:cNvPr id="264" name="Google Shape;264;p30"/>
          <p:cNvSpPr txBox="1">
            <a:spLocks noGrp="1"/>
          </p:cNvSpPr>
          <p:nvPr>
            <p:ph type="body" idx="1"/>
          </p:nvPr>
        </p:nvSpPr>
        <p:spPr>
          <a:xfrm>
            <a:off x="0" y="1049225"/>
            <a:ext cx="8701800" cy="40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bar chart provides a clear view of the top-performing cities based on their OTIF success rate.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Some cities have achieved a high OTIF success rate, indicating that orders in these cities are consistently delivered on time.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variations in the OTIF success rates among the top cities, suggesting that while some cities receive their orders on time, others might face occasional delays.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Understanding the OTIF success rate for top cities can help the logistics and supply chain company identify areas for improvement and prioritize resources for cities that might need more attention.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>
            <a:spLocks noGrp="1"/>
          </p:cNvSpPr>
          <p:nvPr>
            <p:ph type="title"/>
          </p:nvPr>
        </p:nvSpPr>
        <p:spPr>
          <a:xfrm>
            <a:off x="730725" y="421975"/>
            <a:ext cx="43329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Delivery Status Over Time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70" name="Google Shape;270;p31"/>
          <p:cNvSpPr txBox="1">
            <a:spLocks noGrp="1"/>
          </p:cNvSpPr>
          <p:nvPr>
            <p:ph type="body" idx="1"/>
          </p:nvPr>
        </p:nvSpPr>
        <p:spPr>
          <a:xfrm>
            <a:off x="171075" y="1117675"/>
            <a:ext cx="3997200" cy="34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Lorem ipsum dolor sit amet, consectetur adipiscing elit, sed do eiusmod tempor incididunt labore dolore magna aliqua. Lorem ipsum dolor sit amet, consectetur adipiscing elit.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Consectetur adipiscing elit, sed do eiusmod tempor incididunt ut labore et dolore magna aliqua. Lorem ipsum dolor sit amet, consectetur adipiscing elit tempor incididunt ut labore et dolore magna aliqua.</a:t>
            </a:r>
            <a:endParaRPr sz="1100"/>
          </a:p>
        </p:txBody>
      </p:sp>
      <p:pic>
        <p:nvPicPr>
          <p:cNvPr id="271" name="Google Shape;271;p31" descr="shutterstock_199014602.jpg"/>
          <p:cNvPicPr preferRelativeResize="0"/>
          <p:nvPr/>
        </p:nvPicPr>
        <p:blipFill rotWithShape="1">
          <a:blip r:embed="rId3">
            <a:alphaModFix/>
          </a:blip>
          <a:srcRect l="27866" t="2590" r="791" b="14900"/>
          <a:stretch/>
        </p:blipFill>
        <p:spPr>
          <a:xfrm>
            <a:off x="4572000" y="1184600"/>
            <a:ext cx="4571997" cy="32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 txBox="1">
            <a:spLocks noGrp="1"/>
          </p:cNvSpPr>
          <p:nvPr>
            <p:ph type="title"/>
          </p:nvPr>
        </p:nvSpPr>
        <p:spPr>
          <a:xfrm>
            <a:off x="730725" y="593050"/>
            <a:ext cx="70017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Correlation Heatmap for OTIF Influencers</a:t>
            </a:r>
            <a:endParaRPr sz="2400" b="0"/>
          </a:p>
        </p:txBody>
      </p:sp>
      <p:sp>
        <p:nvSpPr>
          <p:cNvPr id="278" name="Google Shape;278;p32"/>
          <p:cNvSpPr txBox="1">
            <a:spLocks noGrp="1"/>
          </p:cNvSpPr>
          <p:nvPr>
            <p:ph type="body" idx="1"/>
          </p:nvPr>
        </p:nvSpPr>
        <p:spPr>
          <a:xfrm>
            <a:off x="0" y="1049225"/>
            <a:ext cx="8701800" cy="40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correlation matrix provides insights into how different features are related to each other. For instance, if two features have a high positive correlation, it means that as one feature increases, the other also tends to increase.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categorical features like Salesperson, Customer, and City have been encoded into numerical values to facilitate correlation analysis.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imes New Roman"/>
              <a:buChar char="●"/>
            </a:pPr>
            <a:r>
              <a:rPr lang="en-GB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Understanding these correlations can help businesses identify key influencers for on-time delivery and strategize accordingly.</a:t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>
            <a:spLocks noGrp="1"/>
          </p:cNvSpPr>
          <p:nvPr>
            <p:ph type="title"/>
          </p:nvPr>
        </p:nvSpPr>
        <p:spPr>
          <a:xfrm>
            <a:off x="730725" y="421975"/>
            <a:ext cx="43329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Delivery Status Over Time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84" name="Google Shape;284;p33"/>
          <p:cNvSpPr txBox="1">
            <a:spLocks noGrp="1"/>
          </p:cNvSpPr>
          <p:nvPr>
            <p:ph type="body" idx="1"/>
          </p:nvPr>
        </p:nvSpPr>
        <p:spPr>
          <a:xfrm>
            <a:off x="171075" y="1117675"/>
            <a:ext cx="3997200" cy="34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Lorem ipsum dolor sit amet, consectetur adipiscing elit, sed do eiusmod tempor incididunt labore dolore magna aliqua. Lorem ipsum dolor sit amet, consectetur adipiscing elit.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Consectetur adipiscing elit, sed do eiusmod tempor incididunt ut labore et dolore magna aliqua. Lorem ipsum dolor sit amet, consectetur adipiscing elit tempor incididunt ut labore et dolore magna aliqua.</a:t>
            </a:r>
            <a:endParaRPr sz="1100"/>
          </a:p>
        </p:txBody>
      </p:sp>
      <p:pic>
        <p:nvPicPr>
          <p:cNvPr id="285" name="Google Shape;285;p33" descr="shutterstock_199014602.jpg"/>
          <p:cNvPicPr preferRelativeResize="0"/>
          <p:nvPr/>
        </p:nvPicPr>
        <p:blipFill rotWithShape="1">
          <a:blip r:embed="rId3">
            <a:alphaModFix/>
          </a:blip>
          <a:srcRect l="27866" t="2590" r="791" b="14900"/>
          <a:stretch/>
        </p:blipFill>
        <p:spPr>
          <a:xfrm>
            <a:off x="4572000" y="1184600"/>
            <a:ext cx="4571997" cy="32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4"/>
          <p:cNvSpPr txBox="1">
            <a:spLocks noGrp="1"/>
          </p:cNvSpPr>
          <p:nvPr>
            <p:ph type="title"/>
          </p:nvPr>
        </p:nvSpPr>
        <p:spPr>
          <a:xfrm>
            <a:off x="730725" y="593050"/>
            <a:ext cx="75150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Salesperson Performance Breakdown(Stacked bar chart)</a:t>
            </a:r>
            <a:endParaRPr sz="3400" b="0"/>
          </a:p>
        </p:txBody>
      </p:sp>
      <p:sp>
        <p:nvSpPr>
          <p:cNvPr id="292" name="Google Shape;292;p34"/>
          <p:cNvSpPr txBox="1">
            <a:spLocks noGrp="1"/>
          </p:cNvSpPr>
          <p:nvPr>
            <p:ph type="body" idx="1"/>
          </p:nvPr>
        </p:nvSpPr>
        <p:spPr>
          <a:xfrm>
            <a:off x="0" y="969400"/>
            <a:ext cx="8701800" cy="42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chart provides a clear view of how each salesperson is performing in terms of delivering orders on time, late, or if the orders are still pending.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 salespeople have a significant portion of their orders delivered on time (represented by the blue section of each bar).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visualization can be used by the management to assess the performance of salespeople and take necessary actions to improve the delivery process.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5"/>
          <p:cNvSpPr txBox="1">
            <a:spLocks noGrp="1"/>
          </p:cNvSpPr>
          <p:nvPr>
            <p:ph type="title"/>
          </p:nvPr>
        </p:nvSpPr>
        <p:spPr>
          <a:xfrm>
            <a:off x="730725" y="421975"/>
            <a:ext cx="43329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Delivery Status Over Time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98" name="Google Shape;298;p35"/>
          <p:cNvSpPr txBox="1">
            <a:spLocks noGrp="1"/>
          </p:cNvSpPr>
          <p:nvPr>
            <p:ph type="body" idx="1"/>
          </p:nvPr>
        </p:nvSpPr>
        <p:spPr>
          <a:xfrm>
            <a:off x="171075" y="1117675"/>
            <a:ext cx="3997200" cy="34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Lorem ipsum dolor sit amet, consectetur adipiscing elit, sed do eiusmod tempor incididunt labore dolore magna aliqua. Lorem ipsum dolor sit amet, consectetur adipiscing elit.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Consectetur adipiscing elit, sed do eiusmod tempor incididunt ut labore et dolore magna aliqua. Lorem ipsum dolor sit amet, consectetur adipiscing elit tempor incididunt ut labore et dolore magna aliqua.</a:t>
            </a:r>
            <a:endParaRPr sz="1100"/>
          </a:p>
        </p:txBody>
      </p:sp>
      <p:pic>
        <p:nvPicPr>
          <p:cNvPr id="299" name="Google Shape;299;p35" descr="shutterstock_199014602.jpg"/>
          <p:cNvPicPr preferRelativeResize="0"/>
          <p:nvPr/>
        </p:nvPicPr>
        <p:blipFill rotWithShape="1">
          <a:blip r:embed="rId3">
            <a:alphaModFix/>
          </a:blip>
          <a:srcRect l="27866" t="2590" r="791" b="14900"/>
          <a:stretch/>
        </p:blipFill>
        <p:spPr>
          <a:xfrm>
            <a:off x="4572000" y="1184600"/>
            <a:ext cx="4571997" cy="32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Dashboards</a:t>
            </a:r>
            <a:endParaRPr/>
          </a:p>
        </p:txBody>
      </p:sp>
      <p:sp>
        <p:nvSpPr>
          <p:cNvPr id="306" name="Google Shape;306;p36"/>
          <p:cNvSpPr txBox="1">
            <a:spLocks noGrp="1"/>
          </p:cNvSpPr>
          <p:nvPr>
            <p:ph type="subTitle" idx="1"/>
          </p:nvPr>
        </p:nvSpPr>
        <p:spPr>
          <a:xfrm>
            <a:off x="729625" y="2440600"/>
            <a:ext cx="76881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Created using Tableau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</a:t>
            </a:r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body" idx="1"/>
          </p:nvPr>
        </p:nvSpPr>
        <p:spPr>
          <a:xfrm>
            <a:off x="1295325" y="1904575"/>
            <a:ext cx="7122900" cy="18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A logistics and supply chain company wants to make a dashboard for OTIF Analysis. 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On-time in full (OTIF) is a supply chain metric for measuring performance in the logistics industry. OTIF generally refers to a supplier’s ability to deliver product within prescribed delivery windows and at full quantities ordered.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sz="1400"/>
          </a:p>
        </p:txBody>
      </p:sp>
      <p:pic>
        <p:nvPicPr>
          <p:cNvPr id="184" name="Google Shape;184;p19" descr="shutterstock_429987889_edited.jpg"/>
          <p:cNvPicPr preferRelativeResize="0"/>
          <p:nvPr/>
        </p:nvPicPr>
        <p:blipFill rotWithShape="1">
          <a:blip r:embed="rId3">
            <a:alphaModFix/>
          </a:blip>
          <a:srcRect l="12609" t="85988" r="6247" b="1381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>
            <a:spLocks noGrp="1"/>
          </p:cNvSpPr>
          <p:nvPr>
            <p:ph type="title"/>
          </p:nvPr>
        </p:nvSpPr>
        <p:spPr>
          <a:xfrm>
            <a:off x="730725" y="421975"/>
            <a:ext cx="43329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Delivery Status Over Time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312" name="Google Shape;312;p37"/>
          <p:cNvSpPr txBox="1">
            <a:spLocks noGrp="1"/>
          </p:cNvSpPr>
          <p:nvPr>
            <p:ph type="body" idx="1"/>
          </p:nvPr>
        </p:nvSpPr>
        <p:spPr>
          <a:xfrm>
            <a:off x="171075" y="1117675"/>
            <a:ext cx="3997200" cy="34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Lorem ipsum dolor sit amet, consectetur adipiscing elit, sed do eiusmod tempor incididunt labore dolore magna aliqua. Lorem ipsum dolor sit amet, consectetur adipiscing elit.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Consectetur adipiscing elit, sed do eiusmod tempor incididunt ut labore et dolore magna aliqua. Lorem ipsum dolor sit amet, consectetur adipiscing elit tempor incididunt ut labore et dolore magna aliqua.</a:t>
            </a:r>
            <a:endParaRPr sz="1100"/>
          </a:p>
        </p:txBody>
      </p:sp>
      <p:pic>
        <p:nvPicPr>
          <p:cNvPr id="313" name="Google Shape;313;p37" descr="shutterstock_199014602.jpg"/>
          <p:cNvPicPr preferRelativeResize="0"/>
          <p:nvPr/>
        </p:nvPicPr>
        <p:blipFill rotWithShape="1">
          <a:blip r:embed="rId3">
            <a:alphaModFix/>
          </a:blip>
          <a:srcRect l="27866" t="2590" r="791" b="14900"/>
          <a:stretch/>
        </p:blipFill>
        <p:spPr>
          <a:xfrm>
            <a:off x="4572000" y="1184600"/>
            <a:ext cx="4571997" cy="32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Initial EDA </a:t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1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1" name="Google Shape;191;p20"/>
          <p:cNvSpPr txBox="1">
            <a:spLocks noGrp="1"/>
          </p:cNvSpPr>
          <p:nvPr>
            <p:ph type="body" idx="1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/>
              <a:t>Loading Dataset</a:t>
            </a:r>
            <a:endParaRPr sz="1900"/>
          </a:p>
        </p:txBody>
      </p:sp>
      <p:sp>
        <p:nvSpPr>
          <p:cNvPr id="192" name="Google Shape;192;p2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2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3" name="Google Shape;193;p20"/>
          <p:cNvSpPr txBox="1">
            <a:spLocks noGrp="1"/>
          </p:cNvSpPr>
          <p:nvPr>
            <p:ph type="body" idx="1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/>
              <a:t>Displaying first few rows, Summary statistics</a:t>
            </a:r>
            <a:endParaRPr sz="1900"/>
          </a:p>
        </p:txBody>
      </p:sp>
      <p:sp>
        <p:nvSpPr>
          <p:cNvPr id="194" name="Google Shape;194;p20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3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5" name="Google Shape;195;p20"/>
          <p:cNvSpPr txBox="1">
            <a:spLocks noGrp="1"/>
          </p:cNvSpPr>
          <p:nvPr>
            <p:ph type="body" idx="1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/>
              <a:t>Checking missing data and values in the dataset</a:t>
            </a:r>
            <a:endParaRPr sz="1900"/>
          </a:p>
        </p:txBody>
      </p:sp>
      <p:sp>
        <p:nvSpPr>
          <p:cNvPr id="196" name="Google Shape;196;p20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4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7" name="Google Shape;197;p20"/>
          <p:cNvSpPr txBox="1">
            <a:spLocks noGrp="1"/>
          </p:cNvSpPr>
          <p:nvPr>
            <p:ph type="body" idx="1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/>
              <a:t>Handling missing values by removing  them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Insights from the EDA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>
            <a:spLocks noGrp="1"/>
          </p:cNvSpPr>
          <p:nvPr>
            <p:ph type="title"/>
          </p:nvPr>
        </p:nvSpPr>
        <p:spPr>
          <a:xfrm>
            <a:off x="730725" y="593050"/>
            <a:ext cx="70017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OTIF Performance Over Time(Line Graph)</a:t>
            </a:r>
            <a:endParaRPr sz="2400" b="0"/>
          </a:p>
        </p:txBody>
      </p:sp>
      <p:sp>
        <p:nvSpPr>
          <p:cNvPr id="208" name="Google Shape;208;p22"/>
          <p:cNvSpPr txBox="1">
            <a:spLocks noGrp="1"/>
          </p:cNvSpPr>
          <p:nvPr>
            <p:ph type="body" idx="1"/>
          </p:nvPr>
        </p:nvSpPr>
        <p:spPr>
          <a:xfrm>
            <a:off x="0" y="1049225"/>
            <a:ext cx="8701800" cy="39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OTIF success rate fluctuates over the months.</a:t>
            </a: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certain months where the OTIF success rate is particularly high, indicating efficient delivery performance.</a:t>
            </a: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Conversely, there are months where the rate drops, suggesting potential issues in the supply chain or delivery process during those periods.</a:t>
            </a: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Continuous monitoring of this metric can help the company identify patterns, address underlying issues, and improve overall delivery performance.</a:t>
            </a: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730725" y="421975"/>
            <a:ext cx="43329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Delivery Status Over Time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>
            <a:off x="171075" y="1117675"/>
            <a:ext cx="3997200" cy="34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Lorem ipsum dolor sit amet, consectetur adipiscing elit, sed do eiusmod tempor incididunt labore dolore magna aliqua. Lorem ipsum dolor sit amet, consectetur adipiscing elit.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Consectetur adipiscing elit, sed do eiusmod tempor incididunt ut labore et dolore magna aliqua. Lorem ipsum dolor sit amet, consectetur adipiscing elit tempor incididunt ut labore et dolore magna aliqua.</a:t>
            </a:r>
            <a:endParaRPr sz="1100"/>
          </a:p>
        </p:txBody>
      </p:sp>
      <p:pic>
        <p:nvPicPr>
          <p:cNvPr id="215" name="Google Shape;215;p23" descr="shutterstock_199014602.jpg"/>
          <p:cNvPicPr preferRelativeResize="0"/>
          <p:nvPr/>
        </p:nvPicPr>
        <p:blipFill rotWithShape="1">
          <a:blip r:embed="rId3">
            <a:alphaModFix/>
          </a:blip>
          <a:srcRect l="27866" t="2590" r="791" b="14900"/>
          <a:stretch/>
        </p:blipFill>
        <p:spPr>
          <a:xfrm>
            <a:off x="4572000" y="1184600"/>
            <a:ext cx="4571997" cy="32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09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"/>
          <p:cNvSpPr txBox="1">
            <a:spLocks noGrp="1"/>
          </p:cNvSpPr>
          <p:nvPr>
            <p:ph type="title"/>
          </p:nvPr>
        </p:nvSpPr>
        <p:spPr>
          <a:xfrm>
            <a:off x="730725" y="593050"/>
            <a:ext cx="70017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Delivery status Over Time(Area Chart)</a:t>
            </a:r>
            <a:endParaRPr sz="2400" b="0"/>
          </a:p>
        </p:txBody>
      </p:sp>
      <p:sp>
        <p:nvSpPr>
          <p:cNvPr id="222" name="Google Shape;222;p24"/>
          <p:cNvSpPr txBox="1">
            <a:spLocks noGrp="1"/>
          </p:cNvSpPr>
          <p:nvPr>
            <p:ph type="body" idx="1"/>
          </p:nvPr>
        </p:nvSpPr>
        <p:spPr>
          <a:xfrm>
            <a:off x="0" y="1049225"/>
            <a:ext cx="8701800" cy="40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68300">
              <a:spcBef>
                <a:spcPts val="1200"/>
              </a:spcBef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number of orders that were Delivered On Time shows fluctuations over the months. There are certain months where the performance peaked, indicating a higher success rate in timely deliveries.</a:t>
            </a:r>
          </a:p>
          <a:p>
            <a:pPr indent="-368300">
              <a:spcBef>
                <a:spcPts val="1200"/>
              </a:spcBef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Delivered Late orders also show variations, with some months having a higher number of late deliveries than others.</a:t>
            </a:r>
          </a:p>
          <a:p>
            <a:pPr indent="-368300">
              <a:spcBef>
                <a:spcPts val="1200"/>
              </a:spcBef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Pending orders seem to be relatively consistent, indicating that there's a steady number of orders that are yet to be delivered each month.</a:t>
            </a:r>
          </a:p>
          <a:p>
            <a:pPr indent="-368300">
              <a:spcBef>
                <a:spcPts val="1200"/>
              </a:spcBef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area chart depicts that while a majority of orders are consistently delivered on time each month, there are also persistent late and pending deliveries, indicating areas for operational improvement</a:t>
            </a:r>
            <a:r>
              <a:rPr lang="en-GB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marL="88900" lvl="0" indent="0">
              <a:buClr>
                <a:srgbClr val="000000"/>
              </a:buClr>
              <a:buSzPts val="2200"/>
              <a:buNone/>
            </a:pP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>
            <a:spLocks noGrp="1"/>
          </p:cNvSpPr>
          <p:nvPr>
            <p:ph type="title"/>
          </p:nvPr>
        </p:nvSpPr>
        <p:spPr>
          <a:xfrm>
            <a:off x="730725" y="421975"/>
            <a:ext cx="4332900" cy="6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Delivery Status Over Time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28" name="Google Shape;228;p25"/>
          <p:cNvSpPr txBox="1">
            <a:spLocks noGrp="1"/>
          </p:cNvSpPr>
          <p:nvPr>
            <p:ph type="body" idx="1"/>
          </p:nvPr>
        </p:nvSpPr>
        <p:spPr>
          <a:xfrm>
            <a:off x="171075" y="1117675"/>
            <a:ext cx="3997200" cy="34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Lorem ipsum dolor sit amet, consectetur adipiscing elit, sed do eiusmod tempor incididunt labore dolore magna aliqua. Lorem ipsum dolor sit amet, consectetur adipiscing elit.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chemeClr val="dk2"/>
                </a:solidFill>
              </a:rPr>
              <a:t>Client Implications:</a:t>
            </a:r>
            <a:endParaRPr sz="11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Consectetur adipiscing elit, sed do eiusmod tempor incididunt ut labore et dolore magna aliqua. Lorem ipsum dolor sit amet, consectetur adipiscing elit tempor incididunt ut labore et dolore magna aliqua.</a:t>
            </a:r>
            <a:endParaRPr sz="1100"/>
          </a:p>
        </p:txBody>
      </p:sp>
      <p:pic>
        <p:nvPicPr>
          <p:cNvPr id="229" name="Google Shape;229;p25" descr="shutterstock_199014602.jpg"/>
          <p:cNvPicPr preferRelativeResize="0"/>
          <p:nvPr/>
        </p:nvPicPr>
        <p:blipFill rotWithShape="1">
          <a:blip r:embed="rId3">
            <a:alphaModFix/>
          </a:blip>
          <a:srcRect l="27866" t="2590" r="791" b="14900"/>
          <a:stretch/>
        </p:blipFill>
        <p:spPr>
          <a:xfrm>
            <a:off x="4572000" y="1184600"/>
            <a:ext cx="4571997" cy="326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1689"/>
            <a:ext cx="9143999" cy="4920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6"/>
          <p:cNvSpPr txBox="1">
            <a:spLocks noGrp="1"/>
          </p:cNvSpPr>
          <p:nvPr>
            <p:ph type="title"/>
          </p:nvPr>
        </p:nvSpPr>
        <p:spPr>
          <a:xfrm>
            <a:off x="730725" y="593050"/>
            <a:ext cx="70017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 Salesperson by OTIF Success rate(Bar Chart)</a:t>
            </a:r>
            <a:endParaRPr sz="2400" b="0"/>
          </a:p>
        </p:txBody>
      </p:sp>
      <p:sp>
        <p:nvSpPr>
          <p:cNvPr id="236" name="Google Shape;236;p26"/>
          <p:cNvSpPr txBox="1">
            <a:spLocks noGrp="1"/>
          </p:cNvSpPr>
          <p:nvPr>
            <p:ph type="body" idx="1"/>
          </p:nvPr>
        </p:nvSpPr>
        <p:spPr>
          <a:xfrm>
            <a:off x="0" y="1049225"/>
            <a:ext cx="8701800" cy="40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bar chart provides a clear view of the top-performing salespeople based on their OTIF success rate.</a:t>
            </a: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Some salespeople have achieved a near-perfect OTIF success rate, indicating their efficiency in ensuring timely deliveries.</a:t>
            </a: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variations in the OTIF success rates among the top salespeople, suggesting that while some are consistently ensuring on-time deliveries, others might have faced challenges.</a:t>
            </a: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-GB" sz="22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Recognizing and rewarding top-performing salespeople can motivate them and others to improve their performance further.</a:t>
            </a: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1359</Words>
  <Application>Microsoft Macintosh PowerPoint</Application>
  <PresentationFormat>On-screen Show (16:9)</PresentationFormat>
  <Paragraphs>99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Times New Roman</vt:lpstr>
      <vt:lpstr>Raleway</vt:lpstr>
      <vt:lpstr>Calibri</vt:lpstr>
      <vt:lpstr>Arial</vt:lpstr>
      <vt:lpstr>Lato</vt:lpstr>
      <vt:lpstr>Streamline</vt:lpstr>
      <vt:lpstr>OTIF Analysis Presented By: Sahneet Kaur</vt:lpstr>
      <vt:lpstr>Problem Statement</vt:lpstr>
      <vt:lpstr>Initial EDA </vt:lpstr>
      <vt:lpstr>Insights from the EDA</vt:lpstr>
      <vt:lpstr>OTIF Performance Over Time(Line Graph)</vt:lpstr>
      <vt:lpstr>Order Delivery Status Over Time </vt:lpstr>
      <vt:lpstr>Order Delivery status Over Time(Area Chart)</vt:lpstr>
      <vt:lpstr>Order Delivery Status Over Time </vt:lpstr>
      <vt:lpstr>Top Salesperson by OTIF Success rate(Bar Chart)</vt:lpstr>
      <vt:lpstr>Order Delivery Status Over Time </vt:lpstr>
      <vt:lpstr>Top Customers by OTIF Success rate(Bar Chart)</vt:lpstr>
      <vt:lpstr>Order Delivery Status Over Time </vt:lpstr>
      <vt:lpstr>Top Cities by OTIF Success rate(Bar Chart)</vt:lpstr>
      <vt:lpstr>Order Delivery Status Over Time </vt:lpstr>
      <vt:lpstr>Correlation Heatmap for OTIF Influencers</vt:lpstr>
      <vt:lpstr>Order Delivery Status Over Time </vt:lpstr>
      <vt:lpstr>Salesperson Performance Breakdown(Stacked bar chart)</vt:lpstr>
      <vt:lpstr>Order Delivery Status Over Time </vt:lpstr>
      <vt:lpstr>Dashboards</vt:lpstr>
      <vt:lpstr>Order Delivery Status Over Time </vt:lpstr>
      <vt:lpstr>Thank you.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OTIF Analysis Presented By: Sahneet Kaur</dc:title>
  <cp:lastModifiedBy>rashnoorsingh@gmail.com</cp:lastModifiedBy>
  <cp:revision>2</cp:revision>
  <dcterms:modified xsi:type="dcterms:W3CDTF">2023-08-30T22:14:45Z</dcterms:modified>
</cp:coreProperties>
</file>